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Oswald Medium" panose="00000600000000000000" pitchFamily="2" charset="0"/>
      <p:regular r:id="rId15"/>
      <p:bold r:id="rId16"/>
    </p:embeddedFont>
    <p:embeddedFont>
      <p:font typeface="Play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Solución</a:t>
            </a:r>
            <a:endParaRPr/>
          </a:p>
        </p:txBody>
      </p:sp>
      <p:sp>
        <p:nvSpPr>
          <p:cNvPr id="164" name="Google Shape;16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Caso de Uso: ANA</a:t>
            </a:r>
            <a:endParaRPr/>
          </a:p>
        </p:txBody>
      </p:sp>
      <p:sp>
        <p:nvSpPr>
          <p:cNvPr id="224" name="Google Shape;22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Caso de Uso: ANA</a:t>
            </a:r>
            <a:endParaRPr/>
          </a:p>
        </p:txBody>
      </p:sp>
      <p:sp>
        <p:nvSpPr>
          <p:cNvPr id="241" name="Google Shape;24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4.xml"/><Relationship Id="rId18" Type="http://schemas.openxmlformats.org/officeDocument/2006/relationships/image" Target="../media/image9.png"/><Relationship Id="rId3" Type="http://schemas.openxmlformats.org/officeDocument/2006/relationships/image" Target="../media/image1.png"/><Relationship Id="rId21" Type="http://schemas.openxmlformats.org/officeDocument/2006/relationships/slide" Target="slide6.xml"/><Relationship Id="rId7" Type="http://schemas.openxmlformats.org/officeDocument/2006/relationships/slide" Target="slide11.xml"/><Relationship Id="rId12" Type="http://schemas.openxmlformats.org/officeDocument/2006/relationships/image" Target="../media/image6.png"/><Relationship Id="rId17" Type="http://schemas.openxmlformats.org/officeDocument/2006/relationships/slide" Target="slide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slide" Target="slide12.xml"/><Relationship Id="rId24" Type="http://schemas.openxmlformats.org/officeDocument/2006/relationships/image" Target="../media/image12.png"/><Relationship Id="rId5" Type="http://schemas.openxmlformats.org/officeDocument/2006/relationships/slide" Target="slide2.xml"/><Relationship Id="rId15" Type="http://schemas.openxmlformats.org/officeDocument/2006/relationships/slide" Target="slide10.xml"/><Relationship Id="rId23" Type="http://schemas.openxmlformats.org/officeDocument/2006/relationships/slide" Target="slide5.xml"/><Relationship Id="rId10" Type="http://schemas.openxmlformats.org/officeDocument/2006/relationships/image" Target="../media/image5.png"/><Relationship Id="rId19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slide" Target="slide8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nM2g5mqQFw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91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l="-1875" r="44375"/>
          <a:stretch/>
        </p:blipFill>
        <p:spPr>
          <a:xfrm>
            <a:off x="5195298" y="9191"/>
            <a:ext cx="7010400" cy="6858000"/>
          </a:xfrm>
          <a:prstGeom prst="rect">
            <a:avLst/>
          </a:prstGeom>
          <a:solidFill>
            <a:srgbClr val="161B24"/>
          </a:solidFill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3400" y="214891"/>
            <a:ext cx="1435100" cy="353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3"/>
          <p:cNvGrpSpPr/>
          <p:nvPr/>
        </p:nvGrpSpPr>
        <p:grpSpPr>
          <a:xfrm>
            <a:off x="5891154" y="1356469"/>
            <a:ext cx="1409700" cy="1560903"/>
            <a:chOff x="5692320" y="568060"/>
            <a:chExt cx="1409700" cy="1560903"/>
          </a:xfrm>
        </p:grpSpPr>
        <p:sp>
          <p:nvSpPr>
            <p:cNvPr id="91" name="Google Shape;91;p13"/>
            <p:cNvSpPr/>
            <p:nvPr/>
          </p:nvSpPr>
          <p:spPr>
            <a:xfrm>
              <a:off x="5692320" y="568060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57150" cap="flat" cmpd="sng">
              <a:solidFill>
                <a:srgbClr val="1773C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 txBox="1"/>
            <p:nvPr/>
          </p:nvSpPr>
          <p:spPr>
            <a:xfrm>
              <a:off x="5941969" y="1298007"/>
              <a:ext cx="99275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lt1"/>
                  </a:solidFill>
                </a:rPr>
                <a:t>Team</a:t>
              </a:r>
              <a:endParaRPr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" name="Google Shape;93;p13" descr="Usuarios con relleno sólido">
              <a:hlinkClick r:id="rId5" action="ppaction://hlinksldjump"/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49114" y="60244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3" descr="Imagen que contiene Logotipo&#10;&#10;Descripción generada automáticamente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3526" y="2540704"/>
            <a:ext cx="4792806" cy="1423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3"/>
          <p:cNvGrpSpPr/>
          <p:nvPr/>
        </p:nvGrpSpPr>
        <p:grpSpPr>
          <a:xfrm>
            <a:off x="6914230" y="2791635"/>
            <a:ext cx="1409700" cy="1478155"/>
            <a:chOff x="8067947" y="1209599"/>
            <a:chExt cx="1409700" cy="1478155"/>
          </a:xfrm>
        </p:grpSpPr>
        <p:sp>
          <p:nvSpPr>
            <p:cNvPr id="96" name="Google Shape;96;p13"/>
            <p:cNvSpPr/>
            <p:nvPr/>
          </p:nvSpPr>
          <p:spPr>
            <a:xfrm>
              <a:off x="8067947" y="1250174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8220196" y="1979908"/>
              <a:ext cx="113100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</a:rPr>
                <a:t>Development </a:t>
              </a:r>
              <a:r>
                <a:rPr lang="en-US" sz="1200" dirty="0" err="1">
                  <a:solidFill>
                    <a:schemeClr val="lt1"/>
                  </a:solidFill>
                </a:rPr>
                <a:t>Highlighs</a:t>
              </a:r>
              <a:endParaRPr sz="12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" name="Google Shape;98;p13" descr="Mujer programadora con relleno sólido">
              <a:hlinkClick r:id="rId9" action="ppaction://hlinksldjump"/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373611" y="1209599"/>
              <a:ext cx="798371" cy="7983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oogle Shape;99;p13"/>
          <p:cNvGrpSpPr/>
          <p:nvPr/>
        </p:nvGrpSpPr>
        <p:grpSpPr>
          <a:xfrm>
            <a:off x="6929802" y="4928958"/>
            <a:ext cx="1409700" cy="1524386"/>
            <a:chOff x="9249047" y="3241766"/>
            <a:chExt cx="1409700" cy="1524386"/>
          </a:xfrm>
        </p:grpSpPr>
        <p:sp>
          <p:nvSpPr>
            <p:cNvPr id="100" name="Google Shape;100;p13"/>
            <p:cNvSpPr/>
            <p:nvPr/>
          </p:nvSpPr>
          <p:spPr>
            <a:xfrm>
              <a:off x="9249047" y="3294874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" name="Google Shape;101;p13" descr="Piezas de rompecabezas con relleno sólido">
              <a:hlinkClick r:id="rId11" action="ppaction://hlinksldjump"/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9483997" y="3241766"/>
              <a:ext cx="932674" cy="932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3"/>
            <p:cNvSpPr txBox="1"/>
            <p:nvPr/>
          </p:nvSpPr>
          <p:spPr>
            <a:xfrm>
              <a:off x="9448683" y="4089052"/>
              <a:ext cx="1013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</a:rPr>
                <a:t>Closing</a:t>
              </a: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8151535" y="1316810"/>
            <a:ext cx="1469837" cy="1661944"/>
            <a:chOff x="6899547" y="1948674"/>
            <a:chExt cx="1469837" cy="1661944"/>
          </a:xfrm>
        </p:grpSpPr>
        <p:sp>
          <p:nvSpPr>
            <p:cNvPr id="104" name="Google Shape;104;p13"/>
            <p:cNvSpPr/>
            <p:nvPr/>
          </p:nvSpPr>
          <p:spPr>
            <a:xfrm>
              <a:off x="6899547" y="1948674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pic>
          <p:nvPicPr>
            <p:cNvPr id="105" name="Google Shape;105;p13" descr="Herramientas con relleno sólido">
              <a:hlinkClick r:id="rId13" action="ppaction://hlinksldjump"/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210755" y="1962693"/>
              <a:ext cx="787283" cy="7872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3"/>
            <p:cNvSpPr txBox="1"/>
            <p:nvPr/>
          </p:nvSpPr>
          <p:spPr>
            <a:xfrm>
              <a:off x="7135377" y="2656551"/>
              <a:ext cx="1234007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</a:rPr>
                <a:t>The solution</a:t>
              </a: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13"/>
          <p:cNvGrpSpPr/>
          <p:nvPr/>
        </p:nvGrpSpPr>
        <p:grpSpPr>
          <a:xfrm>
            <a:off x="9166779" y="2789396"/>
            <a:ext cx="1462612" cy="1416221"/>
            <a:chOff x="9249047" y="1910574"/>
            <a:chExt cx="1462612" cy="1416221"/>
          </a:xfrm>
        </p:grpSpPr>
        <p:sp>
          <p:nvSpPr>
            <p:cNvPr id="108" name="Google Shape;108;p13"/>
            <p:cNvSpPr/>
            <p:nvPr/>
          </p:nvSpPr>
          <p:spPr>
            <a:xfrm>
              <a:off x="9249047" y="1910574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pic>
          <p:nvPicPr>
            <p:cNvPr id="109" name="Google Shape;109;p13" descr="Aprendizaje remoto de ciencia con relleno sólido">
              <a:hlinkClick r:id="rId15" action="ppaction://hlinksldjump"/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9499584" y="1961955"/>
              <a:ext cx="861939" cy="861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3"/>
            <p:cNvSpPr txBox="1"/>
            <p:nvPr/>
          </p:nvSpPr>
          <p:spPr>
            <a:xfrm>
              <a:off x="9384582" y="2711282"/>
              <a:ext cx="1327077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Arquitectur</a:t>
              </a:r>
              <a:r>
                <a:rPr lang="en-US" dirty="0" err="1">
                  <a:solidFill>
                    <a:schemeClr val="lt1"/>
                  </a:solidFill>
                </a:rPr>
                <a:t>e</a:t>
              </a:r>
              <a:endParaRPr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7032365" y="659754"/>
            <a:ext cx="1409700" cy="1500801"/>
            <a:chOff x="10430147" y="1237474"/>
            <a:chExt cx="1409700" cy="1500801"/>
          </a:xfrm>
        </p:grpSpPr>
        <p:sp>
          <p:nvSpPr>
            <p:cNvPr id="112" name="Google Shape;112;p13"/>
            <p:cNvSpPr/>
            <p:nvPr/>
          </p:nvSpPr>
          <p:spPr>
            <a:xfrm>
              <a:off x="10430147" y="1237474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3" name="Google Shape;113;p13" descr="Pensamiento científico con relleno sólido">
              <a:hlinkClick r:id="rId17" action="ppaction://hlinksldjump"/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0708116" y="1273136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3"/>
            <p:cNvSpPr txBox="1"/>
            <p:nvPr/>
          </p:nvSpPr>
          <p:spPr>
            <a:xfrm>
              <a:off x="10587874" y="2107333"/>
              <a:ext cx="1031051" cy="63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lt1"/>
                  </a:solidFill>
                </a:rPr>
                <a:t>The issue</a:t>
              </a:r>
              <a:endParaRPr sz="15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3"/>
          <p:cNvGrpSpPr/>
          <p:nvPr/>
        </p:nvGrpSpPr>
        <p:grpSpPr>
          <a:xfrm>
            <a:off x="8047370" y="3421007"/>
            <a:ext cx="1440743" cy="1430941"/>
            <a:chOff x="6912247" y="3293946"/>
            <a:chExt cx="1440743" cy="1430941"/>
          </a:xfrm>
        </p:grpSpPr>
        <p:sp>
          <p:nvSpPr>
            <p:cNvPr id="116" name="Google Shape;116;p13"/>
            <p:cNvSpPr/>
            <p:nvPr/>
          </p:nvSpPr>
          <p:spPr>
            <a:xfrm>
              <a:off x="6912247" y="3320274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13" descr="Calendario giratorio con relleno sólido">
              <a:hlinkClick r:id="rId19" action="ppaction://hlinksldjump"/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7141306" y="3293946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3"/>
            <p:cNvSpPr txBox="1"/>
            <p:nvPr/>
          </p:nvSpPr>
          <p:spPr>
            <a:xfrm>
              <a:off x="7076884" y="4109374"/>
              <a:ext cx="1276106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Metodolog</a:t>
              </a:r>
              <a:r>
                <a:rPr lang="en-US" dirty="0" err="1">
                  <a:solidFill>
                    <a:schemeClr val="lt1"/>
                  </a:solidFill>
                </a:rPr>
                <a:t>y</a:t>
              </a:r>
              <a:endParaRPr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13"/>
          <p:cNvGrpSpPr/>
          <p:nvPr/>
        </p:nvGrpSpPr>
        <p:grpSpPr>
          <a:xfrm>
            <a:off x="5777034" y="3424293"/>
            <a:ext cx="1409700" cy="1531611"/>
            <a:chOff x="8093347" y="3995914"/>
            <a:chExt cx="1409700" cy="1531611"/>
          </a:xfrm>
        </p:grpSpPr>
        <p:sp>
          <p:nvSpPr>
            <p:cNvPr id="120" name="Google Shape;120;p13"/>
            <p:cNvSpPr/>
            <p:nvPr/>
          </p:nvSpPr>
          <p:spPr>
            <a:xfrm>
              <a:off x="8093347" y="4006074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" name="Google Shape;121;p13" descr="Notas adhesivas  con relleno sólido">
              <a:hlinkClick r:id="rId21" action="ppaction://hlinksldjump"/>
            </p:cNvPr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8316359" y="399591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3"/>
            <p:cNvSpPr txBox="1"/>
            <p:nvPr/>
          </p:nvSpPr>
          <p:spPr>
            <a:xfrm>
              <a:off x="8410172" y="4881025"/>
              <a:ext cx="804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</a:rPr>
                <a:t>Goals</a:t>
              </a:r>
              <a:endParaRPr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13"/>
          <p:cNvGrpSpPr/>
          <p:nvPr/>
        </p:nvGrpSpPr>
        <p:grpSpPr>
          <a:xfrm>
            <a:off x="9303278" y="659754"/>
            <a:ext cx="1409700" cy="1448340"/>
            <a:chOff x="5699397" y="2583674"/>
            <a:chExt cx="1409700" cy="1448340"/>
          </a:xfrm>
        </p:grpSpPr>
        <p:sp>
          <p:nvSpPr>
            <p:cNvPr id="124" name="Google Shape;124;p13"/>
            <p:cNvSpPr/>
            <p:nvPr/>
          </p:nvSpPr>
          <p:spPr>
            <a:xfrm>
              <a:off x="5699397" y="2583674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57150" cap="flat" cmpd="sng">
              <a:solidFill>
                <a:srgbClr val="1773C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" name="Google Shape;125;p13" descr="Comentario que gusta con relleno sólido">
              <a:hlinkClick r:id="rId23" action="ppaction://hlinksldjump"/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5931395" y="261848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3"/>
            <p:cNvSpPr txBox="1"/>
            <p:nvPr/>
          </p:nvSpPr>
          <p:spPr>
            <a:xfrm>
              <a:off x="5849753" y="3385724"/>
              <a:ext cx="1206087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</a:rPr>
                <a:t>Relevance</a:t>
              </a:r>
              <a:endParaRPr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 b="187"/>
          <a:stretch/>
        </p:blipFill>
        <p:spPr>
          <a:xfrm>
            <a:off x="5758341" y="279400"/>
            <a:ext cx="5760559" cy="6108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259" name="Google Shape;259;p22"/>
          <p:cNvSpPr/>
          <p:nvPr/>
        </p:nvSpPr>
        <p:spPr>
          <a:xfrm>
            <a:off x="193964" y="2057400"/>
            <a:ext cx="5493604" cy="2044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773C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589977" y="2409329"/>
            <a:ext cx="3348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</a:rPr>
              <a:t>Software’s</a:t>
            </a:r>
            <a:endParaRPr sz="4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</a:rPr>
              <a:t>Architecture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2" descr="Aprendizaje remoto de ciencia con relleno sólido">
            <a:hlinkClick r:id=""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8768" y="2263600"/>
            <a:ext cx="1386011" cy="1485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68" name="Google Shape;268;p23" descr="Tendencias en Informática y Tecnología para 2024 - Compuhelp -  Mantenimiento informático Madr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0" y="0"/>
            <a:ext cx="12188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0" y="286046"/>
            <a:ext cx="12192000" cy="1524000"/>
          </a:xfrm>
          <a:prstGeom prst="rect">
            <a:avLst/>
          </a:prstGeom>
          <a:solidFill>
            <a:schemeClr val="dk1">
              <a:alpha val="5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3" descr="Imagen que contiene Logotipo&#10;&#10;Descripción generada automáticamente">
            <a:hlinkClick r:id=""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9585" y="1889125"/>
            <a:ext cx="2356716" cy="88779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/>
          <p:nvPr/>
        </p:nvSpPr>
        <p:spPr>
          <a:xfrm>
            <a:off x="-15292" y="2925614"/>
            <a:ext cx="12192000" cy="1524000"/>
          </a:xfrm>
          <a:prstGeom prst="rect">
            <a:avLst/>
          </a:prstGeom>
          <a:solidFill>
            <a:schemeClr val="dk1">
              <a:alpha val="5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https://www.youtube.com/watch?v=KnM2g5mqQFw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4266054" y="387844"/>
            <a:ext cx="4557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</a:rPr>
              <a:t>Use case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4" descr="20+ Mejores Fondos de Pantalla de Programación | Unsplash (en inglés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/>
          <p:nvPr/>
        </p:nvSpPr>
        <p:spPr>
          <a:xfrm>
            <a:off x="0" y="2447634"/>
            <a:ext cx="12192000" cy="1524000"/>
          </a:xfrm>
          <a:prstGeom prst="rect">
            <a:avLst/>
          </a:prstGeom>
          <a:solidFill>
            <a:schemeClr val="dk1">
              <a:alpha val="5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2561302" y="2549077"/>
            <a:ext cx="591145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chemeClr val="lt1"/>
                </a:solidFill>
              </a:rPr>
              <a:t>Closing </a:t>
            </a:r>
            <a:r>
              <a:rPr lang="en-US" sz="6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words</a:t>
            </a:r>
            <a:endParaRPr sz="6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4" descr="Piezas de rompecabezas con relleno sólido">
            <a:hlinkClick r:id=""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055" y="2579797"/>
            <a:ext cx="1087395" cy="108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4" descr="Imágenes de Fondos Tecnologia - Descarga gratuita en Freepi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2386" y="4626624"/>
            <a:ext cx="1720581" cy="1674951"/>
          </a:xfrm>
          <a:prstGeom prst="ellipse">
            <a:avLst/>
          </a:prstGeom>
          <a:noFill/>
          <a:ln w="1905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algn="bl" rotWithShape="0">
              <a:srgbClr val="000000"/>
            </a:outerShdw>
          </a:effectLst>
        </p:spPr>
      </p:pic>
      <p:grpSp>
        <p:nvGrpSpPr>
          <p:cNvPr id="134" name="Google Shape;134;p14"/>
          <p:cNvGrpSpPr/>
          <p:nvPr/>
        </p:nvGrpSpPr>
        <p:grpSpPr>
          <a:xfrm>
            <a:off x="4256233" y="4768404"/>
            <a:ext cx="3009898" cy="2034841"/>
            <a:chOff x="3395943" y="4688985"/>
            <a:chExt cx="3009898" cy="2034841"/>
          </a:xfrm>
        </p:grpSpPr>
        <p:sp>
          <p:nvSpPr>
            <p:cNvPr id="135" name="Google Shape;135;p14"/>
            <p:cNvSpPr/>
            <p:nvPr/>
          </p:nvSpPr>
          <p:spPr>
            <a:xfrm>
              <a:off x="3395943" y="4688985"/>
              <a:ext cx="3009898" cy="144655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3644433" y="4907626"/>
              <a:ext cx="1779600" cy="18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Luis Vera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UI/UX Designer</a:t>
              </a: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5715857" y="2623649"/>
            <a:ext cx="3009898" cy="1693121"/>
            <a:chOff x="6879807" y="2520635"/>
            <a:chExt cx="3009898" cy="1693121"/>
          </a:xfrm>
        </p:grpSpPr>
        <p:sp>
          <p:nvSpPr>
            <p:cNvPr id="138" name="Google Shape;138;p14"/>
            <p:cNvSpPr/>
            <p:nvPr/>
          </p:nvSpPr>
          <p:spPr>
            <a:xfrm>
              <a:off x="6879807" y="2520635"/>
              <a:ext cx="3009898" cy="144655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 txBox="1"/>
            <p:nvPr/>
          </p:nvSpPr>
          <p:spPr>
            <a:xfrm>
              <a:off x="7115017" y="2766856"/>
              <a:ext cx="2231700" cy="14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Eduardo Fariña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</a:t>
              </a:r>
              <a:r>
                <a:rPr lang="en-US" sz="2400">
                  <a:solidFill>
                    <a:schemeClr val="lt1"/>
                  </a:solidFill>
                </a:rPr>
                <a:t>veloper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7638759" y="429205"/>
            <a:ext cx="3009898" cy="1575658"/>
            <a:chOff x="6879807" y="531009"/>
            <a:chExt cx="3009898" cy="1575658"/>
          </a:xfrm>
        </p:grpSpPr>
        <p:sp>
          <p:nvSpPr>
            <p:cNvPr id="141" name="Google Shape;141;p14"/>
            <p:cNvSpPr/>
            <p:nvPr/>
          </p:nvSpPr>
          <p:spPr>
            <a:xfrm>
              <a:off x="6879807" y="531009"/>
              <a:ext cx="3009898" cy="144655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7115017" y="660117"/>
              <a:ext cx="2089033" cy="144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Jorge Palma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Scrum Master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14"/>
          <p:cNvGrpSpPr/>
          <p:nvPr/>
        </p:nvGrpSpPr>
        <p:grpSpPr>
          <a:xfrm>
            <a:off x="105203" y="322583"/>
            <a:ext cx="3539230" cy="4326428"/>
            <a:chOff x="5692320" y="568060"/>
            <a:chExt cx="1409700" cy="1723247"/>
          </a:xfrm>
        </p:grpSpPr>
        <p:sp>
          <p:nvSpPr>
            <p:cNvPr id="144" name="Google Shape;144;p14"/>
            <p:cNvSpPr/>
            <p:nvPr/>
          </p:nvSpPr>
          <p:spPr>
            <a:xfrm>
              <a:off x="5692320" y="568060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57150" cap="flat" cmpd="sng">
              <a:solidFill>
                <a:srgbClr val="1773C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 txBox="1"/>
            <p:nvPr/>
          </p:nvSpPr>
          <p:spPr>
            <a:xfrm>
              <a:off x="6000242" y="1298007"/>
              <a:ext cx="804000" cy="9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chemeClr val="lt1"/>
                  </a:solidFill>
                </a:rPr>
                <a:t>Team</a:t>
              </a:r>
              <a:endParaRPr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" name="Google Shape;146;p14" descr="Usuarios con relleno sólido">
              <a:hlinkClick r:id="" action="ppaction://hlinkshowjump?jump=firstslide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39970" y="60244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71688" y="329912"/>
            <a:ext cx="1625724" cy="1674951"/>
          </a:xfrm>
          <a:prstGeom prst="ellipse">
            <a:avLst/>
          </a:prstGeom>
          <a:noFill/>
          <a:ln w="1905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algn="bl" rotWithShape="0">
              <a:srgbClr val="000000"/>
            </a:outerShdw>
          </a:effectLst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7">
            <a:alphaModFix/>
          </a:blip>
          <a:srcRect t="14681" r="17870" b="4511"/>
          <a:stretch/>
        </p:blipFill>
        <p:spPr>
          <a:xfrm>
            <a:off x="3780496" y="2441726"/>
            <a:ext cx="1503588" cy="1591529"/>
          </a:xfrm>
          <a:prstGeom prst="ellipse">
            <a:avLst/>
          </a:prstGeom>
          <a:noFill/>
          <a:ln w="1905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algn="bl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 descr="Interfaz de usuario gráfic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7654" y="3386194"/>
            <a:ext cx="5429964" cy="3086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155" name="Google Shape;155;p15" descr="Interfaz de usuario gráfica, Texto, Aplicación, Correo electrónic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484" y="3418474"/>
            <a:ext cx="5402702" cy="3086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56" name="Google Shape;156;p15"/>
          <p:cNvSpPr/>
          <p:nvPr/>
        </p:nvSpPr>
        <p:spPr>
          <a:xfrm>
            <a:off x="0" y="258614"/>
            <a:ext cx="12192000" cy="1524000"/>
          </a:xfrm>
          <a:prstGeom prst="rect">
            <a:avLst/>
          </a:prstGeom>
          <a:solidFill>
            <a:schemeClr val="dk1">
              <a:alpha val="5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4079705" y="421416"/>
            <a:ext cx="42558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</a:rPr>
              <a:t>The issue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5" descr="Pensamiento científico con relleno sólido">
            <a:hlinkClick r:id="" action="ppaction://hlinkshowjump?jump=firstslid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2476" y="476512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/>
          <p:nvPr/>
        </p:nvSpPr>
        <p:spPr>
          <a:xfrm>
            <a:off x="3858768" y="1936271"/>
            <a:ext cx="3648456" cy="1347279"/>
          </a:xfrm>
          <a:prstGeom prst="roundRect">
            <a:avLst>
              <a:gd name="adj" fmla="val 16667"/>
            </a:avLst>
          </a:prstGeom>
          <a:solidFill>
            <a:srgbClr val="145FA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3926973" y="1896421"/>
            <a:ext cx="3648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lt1"/>
                </a:solidFill>
              </a:rPr>
              <a:t>Fear of becoming obsolete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lt1"/>
                </a:solidFill>
              </a:rPr>
              <a:t>Key info fragmentation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lt1"/>
                </a:solidFill>
              </a:rPr>
              <a:t>Lack of clear learning paths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 descr="Fondos de Informatica, Fotos y Imágenes De Descarga Gratis | Pngtr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401" y="3286981"/>
            <a:ext cx="4916055" cy="2216549"/>
          </a:xfrm>
          <a:prstGeom prst="rect">
            <a:avLst/>
          </a:prstGeom>
          <a:noFill/>
          <a:ln>
            <a:noFill/>
          </a:ln>
          <a:effectLst>
            <a:reflection stA="30000" endPos="30000" dist="5000" dir="5400000" sy="-100000" algn="bl" rotWithShape="0"/>
          </a:effectLst>
        </p:spPr>
      </p:pic>
      <p:sp>
        <p:nvSpPr>
          <p:cNvPr id="168" name="Google Shape;168;p16" descr="Top 8 Most Demanded Programming Languages in 202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 descr="Top 8 Most Demanded Programming Languages in 2024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400" y="3292108"/>
            <a:ext cx="5105399" cy="231602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71" name="Google Shape;171;p16"/>
          <p:cNvSpPr/>
          <p:nvPr/>
        </p:nvSpPr>
        <p:spPr>
          <a:xfrm>
            <a:off x="0" y="139240"/>
            <a:ext cx="12192000" cy="1054741"/>
          </a:xfrm>
          <a:prstGeom prst="rect">
            <a:avLst/>
          </a:prstGeom>
          <a:solidFill>
            <a:schemeClr val="dk1">
              <a:alpha val="5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2907124" y="160300"/>
            <a:ext cx="47142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</a:rPr>
              <a:t>The solution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6" descr="Herramientas con relleno sólido">
            <a:hlinkClick r:id="" action="ppaction://hlinkshowjump?jump=firstslid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384" y="203171"/>
            <a:ext cx="896067" cy="89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/>
          <p:nvPr/>
        </p:nvSpPr>
        <p:spPr>
          <a:xfrm>
            <a:off x="3950208" y="1333221"/>
            <a:ext cx="4773168" cy="1752793"/>
          </a:xfrm>
          <a:prstGeom prst="roundRect">
            <a:avLst>
              <a:gd name="adj" fmla="val 16667"/>
            </a:avLst>
          </a:prstGeom>
          <a:solidFill>
            <a:srgbClr val="145FA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4071366" y="1338901"/>
            <a:ext cx="46521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lt1"/>
                </a:solidFill>
              </a:rPr>
              <a:t>Nexus as a integral platform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lt1"/>
                </a:solidFill>
              </a:rPr>
              <a:t>Resource variety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lt1"/>
                </a:solidFill>
              </a:rPr>
              <a:t>Collaborative Comunity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lt1"/>
                </a:solidFill>
              </a:rPr>
              <a:t>Javascript as the foundation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/>
          <p:nvPr/>
        </p:nvSpPr>
        <p:spPr>
          <a:xfrm>
            <a:off x="0" y="286046"/>
            <a:ext cx="12192000" cy="1524000"/>
          </a:xfrm>
          <a:prstGeom prst="rect">
            <a:avLst/>
          </a:prstGeom>
          <a:solidFill>
            <a:schemeClr val="dk1">
              <a:alpha val="5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4000388" y="477072"/>
            <a:ext cx="419122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Relevanc</a:t>
            </a:r>
            <a:r>
              <a:rPr lang="en-US" sz="6000" dirty="0">
                <a:solidFill>
                  <a:schemeClr val="lt1"/>
                </a:solidFill>
              </a:rPr>
              <a:t>e</a:t>
            </a:r>
            <a:endParaRPr sz="6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7" descr="Comentario que gusta con relleno sólido">
            <a:hlinkClick r:id=""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899" y="494568"/>
            <a:ext cx="1136918" cy="117699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7"/>
          <p:cNvSpPr/>
          <p:nvPr/>
        </p:nvSpPr>
        <p:spPr>
          <a:xfrm>
            <a:off x="936806" y="2477440"/>
            <a:ext cx="2400657" cy="2400657"/>
          </a:xfrm>
          <a:prstGeom prst="ellipse">
            <a:avLst/>
          </a:prstGeom>
          <a:solidFill>
            <a:srgbClr val="145EA1">
              <a:alpha val="70588"/>
            </a:srgbClr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156897" y="3136706"/>
            <a:ext cx="1952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Information Overflow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4484773" y="3061155"/>
            <a:ext cx="2400657" cy="2400657"/>
          </a:xfrm>
          <a:prstGeom prst="ellipse">
            <a:avLst/>
          </a:prstGeom>
          <a:solidFill>
            <a:srgbClr val="145EA1">
              <a:alpha val="70588"/>
            </a:srgbClr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4743176" y="3613760"/>
            <a:ext cx="18837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Productivity and working quality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8102749" y="2413433"/>
            <a:ext cx="2400657" cy="2400657"/>
          </a:xfrm>
          <a:prstGeom prst="ellipse">
            <a:avLst/>
          </a:prstGeom>
          <a:solidFill>
            <a:srgbClr val="145EA1">
              <a:alpha val="70588"/>
            </a:srgbClr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8185143" y="2921261"/>
            <a:ext cx="2318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Added value for institutions and companies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 descr="Tendencias en Informática y Tecnología para 2024 - Compuhelp -  Mantenimiento informático Madr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0" y="0"/>
            <a:ext cx="12188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/>
          <p:nvPr/>
        </p:nvSpPr>
        <p:spPr>
          <a:xfrm>
            <a:off x="8932173" y="2114238"/>
            <a:ext cx="2400657" cy="2400657"/>
          </a:xfrm>
          <a:prstGeom prst="ellipse">
            <a:avLst/>
          </a:prstGeom>
          <a:solidFill>
            <a:srgbClr val="145EA1">
              <a:alpha val="70588"/>
            </a:srgbClr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7006565" y="4304101"/>
            <a:ext cx="2400657" cy="2400657"/>
          </a:xfrm>
          <a:prstGeom prst="ellipse">
            <a:avLst/>
          </a:prstGeom>
          <a:solidFill>
            <a:srgbClr val="145EA1">
              <a:alpha val="70588"/>
            </a:srgbClr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18"/>
          <p:cNvCxnSpPr/>
          <p:nvPr/>
        </p:nvCxnSpPr>
        <p:spPr>
          <a:xfrm rot="10800000" flipH="1">
            <a:off x="5820007" y="1353570"/>
            <a:ext cx="1186558" cy="1960998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18"/>
          <p:cNvCxnSpPr>
            <a:endCxn id="195" idx="2"/>
          </p:cNvCxnSpPr>
          <p:nvPr/>
        </p:nvCxnSpPr>
        <p:spPr>
          <a:xfrm>
            <a:off x="5819973" y="3314567"/>
            <a:ext cx="3112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18"/>
          <p:cNvCxnSpPr>
            <a:endCxn id="196" idx="1"/>
          </p:cNvCxnSpPr>
          <p:nvPr/>
        </p:nvCxnSpPr>
        <p:spPr>
          <a:xfrm>
            <a:off x="5820033" y="3314669"/>
            <a:ext cx="1538100" cy="1341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" name="Google Shape;200;p18"/>
          <p:cNvSpPr/>
          <p:nvPr/>
        </p:nvSpPr>
        <p:spPr>
          <a:xfrm>
            <a:off x="7002490" y="80997"/>
            <a:ext cx="2400657" cy="2400657"/>
          </a:xfrm>
          <a:prstGeom prst="ellipse">
            <a:avLst/>
          </a:prstGeom>
          <a:solidFill>
            <a:srgbClr val="145EA1">
              <a:alpha val="70588"/>
            </a:srgbClr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8"/>
          <p:cNvGrpSpPr/>
          <p:nvPr/>
        </p:nvGrpSpPr>
        <p:grpSpPr>
          <a:xfrm>
            <a:off x="282645" y="967793"/>
            <a:ext cx="5537362" cy="4693550"/>
            <a:chOff x="3860800" y="939800"/>
            <a:chExt cx="1409700" cy="1270000"/>
          </a:xfrm>
        </p:grpSpPr>
        <p:sp>
          <p:nvSpPr>
            <p:cNvPr id="202" name="Google Shape;202;p18"/>
            <p:cNvSpPr/>
            <p:nvPr/>
          </p:nvSpPr>
          <p:spPr>
            <a:xfrm>
              <a:off x="3860800" y="939800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8"/>
            <p:cNvSpPr txBox="1"/>
            <p:nvPr/>
          </p:nvSpPr>
          <p:spPr>
            <a:xfrm>
              <a:off x="4162340" y="1768761"/>
              <a:ext cx="839100" cy="35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chemeClr val="lt1"/>
                  </a:solidFill>
                </a:rPr>
                <a:t>Goals</a:t>
              </a:r>
              <a:endParaRPr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" name="Google Shape;204;p18" descr="Notas adhesivas  con relleno sólido">
            <a:hlinkClick r:id=""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6430" y="1270871"/>
            <a:ext cx="2823911" cy="282391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8"/>
          <p:cNvSpPr txBox="1"/>
          <p:nvPr/>
        </p:nvSpPr>
        <p:spPr>
          <a:xfrm>
            <a:off x="7211135" y="640061"/>
            <a:ext cx="1943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News and courses platform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9231451" y="2580959"/>
            <a:ext cx="1802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lt1"/>
                </a:solidFill>
              </a:rPr>
              <a:t>Selt</a:t>
            </a:r>
            <a:r>
              <a:rPr lang="en-US" sz="3200" dirty="0">
                <a:solidFill>
                  <a:schemeClr val="lt1"/>
                </a:solidFill>
              </a:rPr>
              <a:t>-teaching focused</a:t>
            </a: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7281635" y="4662448"/>
            <a:ext cx="18726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</a:rPr>
              <a:t>Community </a:t>
            </a:r>
            <a:r>
              <a:rPr lang="en-US" sz="3600" dirty="0" err="1">
                <a:solidFill>
                  <a:schemeClr val="lt1"/>
                </a:solidFill>
              </a:rPr>
              <a:t>builded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9" descr="Imagen que contiene Calendari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t="7536" b="7537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9"/>
          <p:cNvGrpSpPr/>
          <p:nvPr/>
        </p:nvGrpSpPr>
        <p:grpSpPr>
          <a:xfrm>
            <a:off x="282645" y="967793"/>
            <a:ext cx="5537362" cy="4693550"/>
            <a:chOff x="3860800" y="939800"/>
            <a:chExt cx="1409700" cy="1270000"/>
          </a:xfrm>
        </p:grpSpPr>
        <p:sp>
          <p:nvSpPr>
            <p:cNvPr id="214" name="Google Shape;214;p19"/>
            <p:cNvSpPr/>
            <p:nvPr/>
          </p:nvSpPr>
          <p:spPr>
            <a:xfrm>
              <a:off x="3860800" y="939800"/>
              <a:ext cx="1409700" cy="1270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1773C7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9"/>
            <p:cNvSpPr txBox="1"/>
            <p:nvPr/>
          </p:nvSpPr>
          <p:spPr>
            <a:xfrm>
              <a:off x="4121605" y="1807666"/>
              <a:ext cx="47029" cy="32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2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  <p:pic>
        <p:nvPicPr>
          <p:cNvPr id="216" name="Google Shape;216;p19" descr="Calendario giratorio con relleno sólido">
            <a:hlinkClick r:id=""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9817" y="1196657"/>
            <a:ext cx="3273351" cy="327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/>
          <p:nvPr/>
        </p:nvSpPr>
        <p:spPr>
          <a:xfrm>
            <a:off x="1117976" y="4175173"/>
            <a:ext cx="38667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Metodolog</a:t>
            </a:r>
            <a:r>
              <a:rPr lang="en-US" sz="5400" dirty="0" err="1">
                <a:solidFill>
                  <a:schemeClr val="lt1"/>
                </a:solidFill>
              </a:rPr>
              <a:t>y</a:t>
            </a:r>
            <a:endParaRPr sz="5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6572986" y="1789696"/>
            <a:ext cx="4912026" cy="2891797"/>
          </a:xfrm>
          <a:prstGeom prst="roundRect">
            <a:avLst>
              <a:gd name="adj" fmla="val 16667"/>
            </a:avLst>
          </a:prstGeom>
          <a:solidFill>
            <a:srgbClr val="145FA2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6924554" y="1944757"/>
            <a:ext cx="2178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800">
                <a:solidFill>
                  <a:schemeClr val="lt1"/>
                </a:solidFill>
              </a:rPr>
              <a:t>Why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Scrum?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6771184" y="2206367"/>
            <a:ext cx="4047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Flexibili</a:t>
            </a:r>
            <a:r>
              <a:rPr lang="en-US" sz="2400">
                <a:solidFill>
                  <a:schemeClr val="lt1"/>
                </a:solidFill>
              </a:rPr>
              <a:t>ty to changes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</a:rPr>
              <a:t>Spr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Incremental and </a:t>
            </a:r>
            <a:r>
              <a:rPr lang="en-US" sz="2400">
                <a:solidFill>
                  <a:schemeClr val="lt1"/>
                </a:solidFill>
              </a:rPr>
              <a:t>Iterative nature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</a:rPr>
              <a:t>Constant feedback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❖"/>
            </a:pPr>
            <a:r>
              <a:rPr lang="en-US" sz="2400">
                <a:solidFill>
                  <a:schemeClr val="lt1"/>
                </a:solidFill>
              </a:rPr>
              <a:t>Resource management</a:t>
            </a:r>
            <a:endParaRPr sz="24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229" name="Google Shape;22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/>
          <p:nvPr/>
        </p:nvSpPr>
        <p:spPr>
          <a:xfrm>
            <a:off x="370580" y="1947479"/>
            <a:ext cx="5253568" cy="55168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773C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1.- </a:t>
            </a:r>
            <a:r>
              <a:rPr lang="en-US" sz="1800">
                <a:solidFill>
                  <a:schemeClr val="lt1"/>
                </a:solidFill>
              </a:rPr>
              <a:t>Project choosing</a:t>
            </a: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>
                <a:solidFill>
                  <a:schemeClr val="lt1"/>
                </a:solidFill>
              </a:rPr>
              <a:t>tools</a:t>
            </a: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507740" y="2654613"/>
            <a:ext cx="5253568" cy="55168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773C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2.- </a:t>
            </a:r>
            <a:r>
              <a:rPr lang="en-US" sz="1800">
                <a:solidFill>
                  <a:schemeClr val="lt1"/>
                </a:solidFill>
              </a:rPr>
              <a:t>Requirement Analysis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653456" y="3358590"/>
            <a:ext cx="5253568" cy="55168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773C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3.- Mockup/</a:t>
            </a:r>
            <a:r>
              <a:rPr lang="en-US" sz="1800">
                <a:solidFill>
                  <a:schemeClr val="lt1"/>
                </a:solidFill>
              </a:rPr>
              <a:t>Data modeling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777240" y="4066140"/>
            <a:ext cx="5253568" cy="55168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773C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.- Development </a:t>
            </a:r>
            <a:r>
              <a:rPr lang="en-US" sz="1800">
                <a:solidFill>
                  <a:schemeClr val="lt1"/>
                </a:solidFill>
              </a:rPr>
              <a:t>environment</a:t>
            </a: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lt1"/>
                </a:solidFill>
              </a:rPr>
              <a:t>Setup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914400" y="4755525"/>
            <a:ext cx="5253568" cy="55168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773C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5.- </a:t>
            </a:r>
            <a:r>
              <a:rPr lang="en-US" sz="1800">
                <a:solidFill>
                  <a:schemeClr val="lt1"/>
                </a:solidFill>
              </a:rPr>
              <a:t>Static front-end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0" y="286046"/>
            <a:ext cx="12192000" cy="1524000"/>
          </a:xfrm>
          <a:prstGeom prst="rect">
            <a:avLst/>
          </a:prstGeom>
          <a:solidFill>
            <a:schemeClr val="dk1">
              <a:alpha val="5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367531" y="443188"/>
            <a:ext cx="890625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</a:rPr>
              <a:t>Development highlights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0" descr="Mujer programadora con relleno sólido">
            <a:hlinkClick r:id=""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5714" y="269690"/>
            <a:ext cx="1368494" cy="1382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1" descr="100+] Fondos de fotos de Escritorio de oficina | Wallpapers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2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2936305" y="2032650"/>
            <a:ext cx="5253600" cy="5517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773C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.- </a:t>
            </a:r>
            <a:r>
              <a:rPr lang="en-US" sz="1800">
                <a:solidFill>
                  <a:schemeClr val="lt1"/>
                </a:solidFill>
              </a:rPr>
              <a:t>Starting controllers development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4189356" y="2808325"/>
            <a:ext cx="5253568" cy="55168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773C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7.- News and courses CRUD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3989150" y="4573749"/>
            <a:ext cx="5253568" cy="55168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773C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.- </a:t>
            </a:r>
            <a:r>
              <a:rPr lang="en-US" sz="1800">
                <a:solidFill>
                  <a:schemeClr val="lt1"/>
                </a:solidFill>
              </a:rPr>
              <a:t>User testing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2936305" y="5373589"/>
            <a:ext cx="5253568" cy="55168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773C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10.- Documenta</a:t>
            </a:r>
            <a:r>
              <a:rPr lang="en-US" sz="1800">
                <a:solidFill>
                  <a:schemeClr val="lt1"/>
                </a:solidFill>
              </a:rPr>
              <a:t>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0" y="286046"/>
            <a:ext cx="12192000" cy="1524000"/>
          </a:xfrm>
          <a:prstGeom prst="rect">
            <a:avLst/>
          </a:prstGeom>
          <a:solidFill>
            <a:schemeClr val="dk1">
              <a:alpha val="5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294085" y="492831"/>
            <a:ext cx="914883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0" dirty="0">
                <a:solidFill>
                  <a:schemeClr val="lt1"/>
                </a:solidFill>
              </a:rPr>
              <a:t>Development highlights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1" descr="Mujer programadora con relleno sólido">
            <a:hlinkClick r:id="" action="ppaction://hlinkshowjump?jump=firstslide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5714" y="269690"/>
            <a:ext cx="1368494" cy="138271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/>
          <p:nvPr/>
        </p:nvSpPr>
        <p:spPr>
          <a:xfrm>
            <a:off x="2816232" y="3587757"/>
            <a:ext cx="5253568" cy="68911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773C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.- D</a:t>
            </a:r>
            <a:r>
              <a:rPr lang="en-US" sz="1800">
                <a:solidFill>
                  <a:schemeClr val="lt1"/>
                </a:solidFill>
              </a:rPr>
              <a:t>y</a:t>
            </a:r>
            <a:r>
              <a:rPr lang="en-US" sz="1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namic front</a:t>
            </a:r>
            <a:r>
              <a:rPr lang="en-US" sz="1800">
                <a:solidFill>
                  <a:schemeClr val="lt1"/>
                </a:solidFill>
              </a:rPr>
              <a:t>-end components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Panorámica</PresentationFormat>
  <Paragraphs>65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Oswald Medium</vt:lpstr>
      <vt:lpstr>Noto Sans Symbols</vt:lpstr>
      <vt:lpstr>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LUIS JESUS FRANCISCO VERA NARVAEZ</cp:lastModifiedBy>
  <cp:revision>1</cp:revision>
  <dcterms:modified xsi:type="dcterms:W3CDTF">2024-12-04T02:13:04Z</dcterms:modified>
</cp:coreProperties>
</file>